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6" r:id="rId3"/>
    <p:sldId id="258" r:id="rId4"/>
    <p:sldId id="259" r:id="rId5"/>
    <p:sldId id="260" r:id="rId6"/>
    <p:sldId id="290" r:id="rId7"/>
    <p:sldId id="291" r:id="rId8"/>
    <p:sldId id="299" r:id="rId9"/>
    <p:sldId id="300" r:id="rId10"/>
    <p:sldId id="301" r:id="rId11"/>
    <p:sldId id="302" r:id="rId12"/>
    <p:sldId id="303" r:id="rId13"/>
    <p:sldId id="304" r:id="rId14"/>
    <p:sldId id="305" r:id="rId15"/>
    <p:sldId id="298" r:id="rId16"/>
    <p:sldId id="306" r:id="rId17"/>
    <p:sldId id="307" r:id="rId18"/>
    <p:sldId id="308" r:id="rId19"/>
    <p:sldId id="28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0D0C27-F976-4BBF-88E1-57CA82F7C2AD}" type="datetimeFigureOut">
              <a:rPr lang="zh-CN" altLang="en-US" smtClean="0"/>
              <a:t>2025/9/5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076EBF-23DD-4AD9-BCB7-FF9AB49A3190}" type="slidenum">
              <a:rPr lang="zh-CN" altLang="en-US" smtClean="0"/>
              <a:t>‹#›</a:t>
            </a:fld>
            <a:endParaRPr lang="zh-CN" altLang="en-US"/>
          </a:p>
        </p:txBody>
      </p:sp>
    </p:spTree>
    <p:extLst>
      <p:ext uri="{BB962C8B-B14F-4D97-AF65-F5344CB8AC3E}">
        <p14:creationId xmlns:p14="http://schemas.microsoft.com/office/powerpoint/2010/main" val="2561851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3076EBF-23DD-4AD9-BCB7-FF9AB49A3190}" type="slidenum">
              <a:rPr lang="zh-CN" altLang="en-US" smtClean="0"/>
              <a:t>14</a:t>
            </a:fld>
            <a:endParaRPr lang="zh-CN" altLang="en-US"/>
          </a:p>
        </p:txBody>
      </p:sp>
    </p:spTree>
    <p:extLst>
      <p:ext uri="{BB962C8B-B14F-4D97-AF65-F5344CB8AC3E}">
        <p14:creationId xmlns:p14="http://schemas.microsoft.com/office/powerpoint/2010/main" val="1722517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学习单元三  整车扭矩控制系统检修</a:t>
            </a:r>
          </a:p>
        </p:txBody>
      </p:sp>
    </p:spTree>
    <p:extLst>
      <p:ext uri="{BB962C8B-B14F-4D97-AF65-F5344CB8AC3E}">
        <p14:creationId xmlns:p14="http://schemas.microsoft.com/office/powerpoint/2010/main" val="3373436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1851107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3" r:id="rId2"/>
    <p:sldLayoutId id="2147483664" r:id="rId3"/>
    <p:sldLayoutId id="2147483661"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学习任务二 车辆运行状态</a:t>
            </a:r>
            <a:r>
              <a:rPr lang="en-US" altLang="zh-CN" dirty="0"/>
              <a:t>PDI</a:t>
            </a:r>
            <a:r>
              <a:rPr lang="zh-CN" altLang="en-US" dirty="0"/>
              <a:t>检测</a:t>
            </a:r>
          </a:p>
        </p:txBody>
      </p:sp>
      <p:sp>
        <p:nvSpPr>
          <p:cNvPr id="6" name="标题 1">
            <a:extLst>
              <a:ext uri="{FF2B5EF4-FFF2-40B4-BE49-F238E27FC236}">
                <a16:creationId xmlns:a16="http://schemas.microsoft.com/office/drawing/2014/main" id="{069D0F39-1C0D-4E10-B2EE-C7F8FC936CC0}"/>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学习单元三</a:t>
            </a:r>
            <a:endParaRPr lang="en-US" altLang="zh-CN" dirty="0"/>
          </a:p>
          <a:p>
            <a:pPr>
              <a:lnSpc>
                <a:spcPct val="150000"/>
              </a:lnSpc>
            </a:pPr>
            <a:r>
              <a:rPr lang="zh-CN" altLang="en-US" dirty="0"/>
              <a:t>整车扭矩控制系统检修</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车辆行驶测试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驱动电机下电流程</a:t>
            </a: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9EE335F1-52D2-480B-8201-8040824B4BA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5118" y="2737632"/>
            <a:ext cx="7611404" cy="3895282"/>
          </a:xfrm>
          <a:prstGeom prst="rect">
            <a:avLst/>
          </a:prstGeom>
          <a:noFill/>
          <a:ln>
            <a:noFill/>
          </a:ln>
        </p:spPr>
      </p:pic>
    </p:spTree>
    <p:extLst>
      <p:ext uri="{BB962C8B-B14F-4D97-AF65-F5344CB8AC3E}">
        <p14:creationId xmlns:p14="http://schemas.microsoft.com/office/powerpoint/2010/main" val="4096930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换挡测试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检测换挡机构能否将驾驶人的换档意图正确解读，以及能够将换档信号传递至整车控制器。</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056F49A2-1985-4CEA-9E4C-B9BF1EE220F6}"/>
              </a:ext>
            </a:extLst>
          </p:cNvPr>
          <p:cNvPicPr/>
          <p:nvPr/>
        </p:nvPicPr>
        <p:blipFill>
          <a:blip r:embed="rId2">
            <a:clrChange>
              <a:clrFrom>
                <a:srgbClr val="FFFFFF"/>
              </a:clrFrom>
              <a:clrTo>
                <a:srgbClr val="FFFFFF">
                  <a:alpha val="0"/>
                </a:srgbClr>
              </a:clrTo>
            </a:clrChange>
          </a:blip>
          <a:stretch>
            <a:fillRect/>
          </a:stretch>
        </p:blipFill>
        <p:spPr>
          <a:xfrm>
            <a:off x="5976961" y="2883877"/>
            <a:ext cx="5570269" cy="3749037"/>
          </a:xfrm>
          <a:prstGeom prst="rect">
            <a:avLst/>
          </a:prstGeom>
          <a:noFill/>
          <a:ln>
            <a:noFill/>
          </a:ln>
        </p:spPr>
      </p:pic>
    </p:spTree>
    <p:extLst>
      <p:ext uri="{BB962C8B-B14F-4D97-AF65-F5344CB8AC3E}">
        <p14:creationId xmlns:p14="http://schemas.microsoft.com/office/powerpoint/2010/main" val="75319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7205002"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换挡测试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驻车换档驻车条件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无普通编码器故障。</a:t>
            </a:r>
          </a:p>
          <a:p>
            <a:pPr>
              <a:lnSpc>
                <a:spcPct val="150000"/>
              </a:lnSpc>
            </a:pPr>
            <a:r>
              <a:rPr lang="zh-CN" altLang="en-US" sz="2000" dirty="0">
                <a:latin typeface="方正楷体_GBK" panose="03000509000000000000" pitchFamily="65" charset="-122"/>
                <a:ea typeface="方正楷体_GBK" panose="03000509000000000000" pitchFamily="65" charset="-122"/>
              </a:rPr>
              <a:t>无电机开路、对地短路、对电源短路故障。</a:t>
            </a:r>
          </a:p>
          <a:p>
            <a:pPr>
              <a:lnSpc>
                <a:spcPct val="150000"/>
              </a:lnSpc>
            </a:pPr>
            <a:r>
              <a:rPr lang="zh-CN" altLang="en-US" sz="2000" dirty="0">
                <a:latin typeface="方正楷体_GBK" panose="03000509000000000000" pitchFamily="65" charset="-122"/>
                <a:ea typeface="方正楷体_GBK" panose="03000509000000000000" pitchFamily="65" charset="-122"/>
              </a:rPr>
              <a:t>供电电压在</a:t>
            </a:r>
            <a:r>
              <a:rPr lang="en-US" altLang="zh-CN" sz="2000" dirty="0">
                <a:latin typeface="方正楷体_GBK" panose="03000509000000000000" pitchFamily="65" charset="-122"/>
                <a:ea typeface="方正楷体_GBK" panose="03000509000000000000" pitchFamily="65" charset="-122"/>
              </a:rPr>
              <a:t>9V-16V</a:t>
            </a:r>
            <a:r>
              <a:rPr lang="zh-CN" altLang="en-US" sz="2000" dirty="0">
                <a:latin typeface="方正楷体_GBK" panose="03000509000000000000" pitchFamily="65" charset="-122"/>
                <a:ea typeface="方正楷体_GBK" panose="03000509000000000000" pitchFamily="65" charset="-122"/>
              </a:rPr>
              <a:t>之间。</a:t>
            </a:r>
          </a:p>
          <a:p>
            <a:pPr>
              <a:lnSpc>
                <a:spcPct val="150000"/>
              </a:lnSpc>
            </a:pPr>
            <a:r>
              <a:rPr lang="zh-CN" altLang="en-US" sz="2000" dirty="0">
                <a:latin typeface="方正楷体_GBK" panose="03000509000000000000" pitchFamily="65" charset="-122"/>
                <a:ea typeface="方正楷体_GBK" panose="03000509000000000000" pitchFamily="65" charset="-122"/>
              </a:rPr>
              <a:t>上一次换挡过程已完成。</a:t>
            </a:r>
          </a:p>
          <a:p>
            <a:pPr>
              <a:lnSpc>
                <a:spcPct val="150000"/>
              </a:lnSpc>
            </a:pPr>
            <a:r>
              <a:rPr lang="zh-CN" altLang="en-US" sz="2000" dirty="0">
                <a:latin typeface="方正楷体_GBK" panose="03000509000000000000" pitchFamily="65" charset="-122"/>
                <a:ea typeface="方正楷体_GBK" panose="03000509000000000000" pitchFamily="65" charset="-122"/>
              </a:rPr>
              <a:t>接收到</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的锁止请求。</a:t>
            </a:r>
          </a:p>
          <a:p>
            <a:pPr>
              <a:lnSpc>
                <a:spcPct val="150000"/>
              </a:lnSpc>
            </a:pPr>
            <a:r>
              <a:rPr lang="zh-CN" altLang="en-US" sz="2000" dirty="0">
                <a:latin typeface="方正楷体_GBK" panose="03000509000000000000" pitchFamily="65" charset="-122"/>
                <a:ea typeface="方正楷体_GBK" panose="03000509000000000000" pitchFamily="65" charset="-122"/>
              </a:rPr>
              <a:t>车速小于</a:t>
            </a:r>
            <a:r>
              <a:rPr lang="en-US" altLang="zh-CN" sz="2000" dirty="0">
                <a:latin typeface="方正楷体_GBK" panose="03000509000000000000" pitchFamily="65" charset="-122"/>
                <a:ea typeface="方正楷体_GBK" panose="03000509000000000000" pitchFamily="65" charset="-122"/>
              </a:rPr>
              <a:t>5KPH</a:t>
            </a:r>
            <a:r>
              <a:rPr lang="zh-CN" altLang="en-US" sz="2000" dirty="0">
                <a:latin typeface="方正楷体_GBK" panose="03000509000000000000" pitchFamily="65" charset="-122"/>
                <a:ea typeface="方正楷体_GBK" panose="03000509000000000000" pitchFamily="65" charset="-122"/>
              </a:rPr>
              <a:t>。</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6EBEEAD3-6121-4DB1-BEC8-74A6FA190763}"/>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13453" y="2922563"/>
            <a:ext cx="4572000" cy="3429000"/>
          </a:xfrm>
          <a:prstGeom prst="rect">
            <a:avLst/>
          </a:prstGeom>
        </p:spPr>
      </p:pic>
    </p:spTree>
    <p:extLst>
      <p:ext uri="{BB962C8B-B14F-4D97-AF65-F5344CB8AC3E}">
        <p14:creationId xmlns:p14="http://schemas.microsoft.com/office/powerpoint/2010/main" val="3489304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7205002"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换挡测试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驻车换档解除驻车条件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无普通编码器故障</a:t>
            </a:r>
          </a:p>
          <a:p>
            <a:pPr>
              <a:lnSpc>
                <a:spcPct val="150000"/>
              </a:lnSpc>
            </a:pPr>
            <a:r>
              <a:rPr lang="zh-CN" altLang="en-US" sz="2000" dirty="0">
                <a:latin typeface="方正楷体_GBK" panose="03000509000000000000" pitchFamily="65" charset="-122"/>
                <a:ea typeface="方正楷体_GBK" panose="03000509000000000000" pitchFamily="65" charset="-122"/>
              </a:rPr>
              <a:t>无电机开路、对地短路、对电源短路故障。</a:t>
            </a:r>
          </a:p>
          <a:p>
            <a:pPr>
              <a:lnSpc>
                <a:spcPct val="150000"/>
              </a:lnSpc>
            </a:pPr>
            <a:r>
              <a:rPr lang="zh-CN" altLang="en-US" sz="2000" dirty="0">
                <a:latin typeface="方正楷体_GBK" panose="03000509000000000000" pitchFamily="65" charset="-122"/>
                <a:ea typeface="方正楷体_GBK" panose="03000509000000000000" pitchFamily="65" charset="-122"/>
              </a:rPr>
              <a:t>供电电压在</a:t>
            </a:r>
            <a:r>
              <a:rPr lang="en-US" altLang="zh-CN" sz="2000" dirty="0">
                <a:latin typeface="方正楷体_GBK" panose="03000509000000000000" pitchFamily="65" charset="-122"/>
                <a:ea typeface="方正楷体_GBK" panose="03000509000000000000" pitchFamily="65" charset="-122"/>
              </a:rPr>
              <a:t>9V-16V</a:t>
            </a:r>
            <a:r>
              <a:rPr lang="zh-CN" altLang="en-US" sz="2000" dirty="0">
                <a:latin typeface="方正楷体_GBK" panose="03000509000000000000" pitchFamily="65" charset="-122"/>
                <a:ea typeface="方正楷体_GBK" panose="03000509000000000000" pitchFamily="65" charset="-122"/>
              </a:rPr>
              <a:t>之间。</a:t>
            </a:r>
          </a:p>
          <a:p>
            <a:pPr>
              <a:lnSpc>
                <a:spcPct val="150000"/>
              </a:lnSpc>
            </a:pPr>
            <a:r>
              <a:rPr lang="zh-CN" altLang="en-US" sz="2000" dirty="0">
                <a:latin typeface="方正楷体_GBK" panose="03000509000000000000" pitchFamily="65" charset="-122"/>
                <a:ea typeface="方正楷体_GBK" panose="03000509000000000000" pitchFamily="65" charset="-122"/>
              </a:rPr>
              <a:t>上一次换挡过程已完成。</a:t>
            </a:r>
          </a:p>
          <a:p>
            <a:pPr>
              <a:lnSpc>
                <a:spcPct val="150000"/>
              </a:lnSpc>
            </a:pPr>
            <a:r>
              <a:rPr lang="zh-CN" altLang="en-US" sz="2000" dirty="0">
                <a:latin typeface="方正楷体_GBK" panose="03000509000000000000" pitchFamily="65" charset="-122"/>
                <a:ea typeface="方正楷体_GBK" panose="03000509000000000000" pitchFamily="65" charset="-122"/>
              </a:rPr>
              <a:t>接收到</a:t>
            </a:r>
            <a:r>
              <a:rPr lang="en-US" altLang="zh-CN" sz="2000" dirty="0">
                <a:latin typeface="方正楷体_GBK" panose="03000509000000000000" pitchFamily="65" charset="-122"/>
                <a:ea typeface="方正楷体_GBK" panose="03000509000000000000" pitchFamily="65" charset="-122"/>
              </a:rPr>
              <a:t>VCU</a:t>
            </a:r>
            <a:r>
              <a:rPr lang="zh-CN" altLang="en-US" sz="2000" dirty="0">
                <a:latin typeface="方正楷体_GBK" panose="03000509000000000000" pitchFamily="65" charset="-122"/>
                <a:ea typeface="方正楷体_GBK" panose="03000509000000000000" pitchFamily="65" charset="-122"/>
              </a:rPr>
              <a:t>的解锁请求。</a:t>
            </a:r>
          </a:p>
          <a:p>
            <a:pPr>
              <a:lnSpc>
                <a:spcPct val="150000"/>
              </a:lnSpc>
            </a:pPr>
            <a:r>
              <a:rPr lang="zh-CN" altLang="en-US" sz="2000" dirty="0">
                <a:latin typeface="方正楷体_GBK" panose="03000509000000000000" pitchFamily="65" charset="-122"/>
                <a:ea typeface="方正楷体_GBK" panose="03000509000000000000" pitchFamily="65" charset="-122"/>
              </a:rPr>
              <a:t>车轮未发生滑移。</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9" name="图片 8">
            <a:extLst>
              <a:ext uri="{FF2B5EF4-FFF2-40B4-BE49-F238E27FC236}">
                <a16:creationId xmlns:a16="http://schemas.microsoft.com/office/drawing/2014/main" id="{B89EC98F-AA4C-4E18-9B20-90BCC83FC6B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40061" y="2919045"/>
            <a:ext cx="4314092" cy="3235569"/>
          </a:xfrm>
          <a:prstGeom prst="rect">
            <a:avLst/>
          </a:prstGeom>
        </p:spPr>
      </p:pic>
    </p:spTree>
    <p:extLst>
      <p:ext uri="{BB962C8B-B14F-4D97-AF65-F5344CB8AC3E}">
        <p14:creationId xmlns:p14="http://schemas.microsoft.com/office/powerpoint/2010/main" val="3487915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400801"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车辆转向性能测试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车辆转向能力直接关系车辆的行驶性能，功能完好的车辆应能够按照驾驶人意图完成车辆在行驶过程中的转向动作。吉利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纯电动汽车采用了电动助力转向系统（</a:t>
            </a:r>
            <a:r>
              <a:rPr lang="en-US" altLang="zh-CN" sz="2000" dirty="0">
                <a:latin typeface="方正楷体_GBK" panose="03000509000000000000" pitchFamily="65" charset="-122"/>
                <a:ea typeface="方正楷体_GBK" panose="03000509000000000000" pitchFamily="65" charset="-122"/>
              </a:rPr>
              <a:t>EPS</a:t>
            </a:r>
            <a:r>
              <a:rPr lang="zh-CN" altLang="en-US" sz="2000" dirty="0">
                <a:latin typeface="方正楷体_GBK" panose="03000509000000000000" pitchFamily="65" charset="-122"/>
                <a:ea typeface="方正楷体_GBK" panose="03000509000000000000" pitchFamily="65" charset="-122"/>
              </a:rPr>
              <a:t>），低速时转向轻便，高速时转向助力逐渐减小，路感不断增强，同时要求转向盘子感良好。</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5E509B99-060C-47D7-B2BE-FB60090C1B0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50000" r="46513"/>
          <a:stretch/>
        </p:blipFill>
        <p:spPr>
          <a:xfrm>
            <a:off x="7404295" y="3031986"/>
            <a:ext cx="3892061" cy="2728734"/>
          </a:xfrm>
          <a:prstGeom prst="rect">
            <a:avLst/>
          </a:prstGeom>
        </p:spPr>
      </p:pic>
    </p:spTree>
    <p:extLst>
      <p:ext uri="{BB962C8B-B14F-4D97-AF65-F5344CB8AC3E}">
        <p14:creationId xmlns:p14="http://schemas.microsoft.com/office/powerpoint/2010/main" val="97257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981113"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三、车辆运行状态测试方法</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车辆行驶测试的方法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车辆的行驶测试主要进行车辆的起步、换档、加减速、停车等功能测试。测试时应注意，不同运行状态下，整车仪表的相应显示是否正常。车辆起步时，观察车辆起步响应是否迅速，车辆起动过程中是否出现抖动异响等情况；车辆行驶过程中，踩下加速踏板，感觉踩下踏板所需力度是否正常，以及车辆加速响应是否迅速，车速提升是否明显；车辆制动时，制动力是否足够，是否出现抖动异响等。</a:t>
            </a:r>
            <a:endParaRPr lang="en-US" altLang="zh-CN"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39FD72BB-1330-4D4C-BBD9-B83FA15D965A}"/>
              </a:ext>
            </a:extLst>
          </p:cNvPr>
          <p:cNvPicPr>
            <a:picLocks noChangeAspect="1"/>
          </p:cNvPicPr>
          <p:nvPr/>
        </p:nvPicPr>
        <p:blipFill>
          <a:blip r:embed="rId2">
            <a:clrChange>
              <a:clrFrom>
                <a:srgbClr val="F6F6F6"/>
              </a:clrFrom>
              <a:clrTo>
                <a:srgbClr val="F6F6F6">
                  <a:alpha val="0"/>
                </a:srgbClr>
              </a:clrTo>
            </a:clrChange>
          </a:blip>
          <a:stretch>
            <a:fillRect/>
          </a:stretch>
        </p:blipFill>
        <p:spPr>
          <a:xfrm>
            <a:off x="7215355" y="3429000"/>
            <a:ext cx="3866667" cy="3066667"/>
          </a:xfrm>
          <a:prstGeom prst="rect">
            <a:avLst/>
          </a:prstGeom>
        </p:spPr>
      </p:pic>
    </p:spTree>
    <p:extLst>
      <p:ext uri="{BB962C8B-B14F-4D97-AF65-F5344CB8AC3E}">
        <p14:creationId xmlns:p14="http://schemas.microsoft.com/office/powerpoint/2010/main" val="3142785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981113"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三、车辆运行状态测试方法</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车辆换档测试的方法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当选择空档或倒档时，需确保车辆处于静止状态；车辆静止时，要求驾驶人先踩下制动踏板才能换档成功，若未踩下制动踏板，仪表将显示当前换档旋钮的物理档位，并闪烁，以提示驾驶人换档元效，此时驾驶人需要换至空档，然后重新进行换档操作；当选择前进档时，需要在换档前先踩下制动踏板，否则档位选择将被视为无效，仪表将显示当前档位并闪烁，此时整车不响应加速踏板的需求。</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6C671D4B-177F-440D-BF0B-6D509FF9F2A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877260" y="3682081"/>
            <a:ext cx="2542857" cy="2476190"/>
          </a:xfrm>
          <a:prstGeom prst="rect">
            <a:avLst/>
          </a:prstGeom>
        </p:spPr>
      </p:pic>
    </p:spTree>
    <p:extLst>
      <p:ext uri="{BB962C8B-B14F-4D97-AF65-F5344CB8AC3E}">
        <p14:creationId xmlns:p14="http://schemas.microsoft.com/office/powerpoint/2010/main" val="2134891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6863CEB-A947-4517-A646-61230F8E687B}"/>
              </a:ext>
            </a:extLst>
          </p:cNvPr>
          <p:cNvSpPr txBox="1"/>
          <p:nvPr/>
        </p:nvSpPr>
        <p:spPr>
          <a:xfrm>
            <a:off x="14068" y="225086"/>
            <a:ext cx="6400800" cy="461665"/>
          </a:xfrm>
          <a:prstGeom prst="rect">
            <a:avLst/>
          </a:prstGeom>
          <a:noFill/>
        </p:spPr>
        <p:txBody>
          <a:bodyPr wrap="square" rtlCol="0">
            <a:spAutoFit/>
          </a:bodyPr>
          <a:lstStyle/>
          <a:p>
            <a:r>
              <a:rPr lang="zh-CN" altLang="en-US" sz="2400" dirty="0">
                <a:latin typeface="方正黑体_GBK" panose="03000509000000000000" pitchFamily="65" charset="-122"/>
                <a:ea typeface="方正黑体_GBK" panose="03000509000000000000" pitchFamily="65" charset="-122"/>
              </a:rPr>
              <a:t>学习单元二 整车控制系统</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a:t>
            </a:r>
          </a:p>
        </p:txBody>
      </p:sp>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0299895"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三、车辆运行状态测试方法</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车辆转向测试的方法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车辆转向功能测试中，首先应对车辆转向盘功能进行测试，通过检测转向盘左右转向的平顺性及转向盘旋转的极限位置。在转向盘功能完好的情况下，重点测试车辆转向系统的转向助力功能：在车辆静止时，转动转向盘，测试转向盘转动时的阻力是否过大，并观察转向轮转动位置是否合适；在道路试车过程中，低速行驶中转向，检测转向时转向盘是否沉重，转向助力是否足够，转向效果是否能够满足驾驶人意图；将转向盘分别向左右打至极限位置，检测是否有转向盘抖动、转向机异响等故障。</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4283608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0299895"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三、非正常换挡测试</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测试方法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）打开车门，驾驶人上车。</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）关闭车门，系好安全带。</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）驾驶人踩下制动踏板，松开驻车制动。</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）将起动开关置于</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）将电子换档由</a:t>
            </a:r>
            <a:r>
              <a:rPr lang="en-US" altLang="zh-CN" sz="2000" dirty="0">
                <a:latin typeface="方正楷体_GBK" panose="03000509000000000000" pitchFamily="65" charset="-122"/>
                <a:ea typeface="方正楷体_GBK" panose="03000509000000000000" pitchFamily="65" charset="-122"/>
              </a:rPr>
              <a:t>N</a:t>
            </a:r>
            <a:r>
              <a:rPr lang="zh-CN" altLang="en-US" sz="2000" dirty="0">
                <a:latin typeface="方正楷体_GBK" panose="03000509000000000000" pitchFamily="65" charset="-122"/>
                <a:ea typeface="方正楷体_GBK" panose="03000509000000000000" pitchFamily="65" charset="-122"/>
              </a:rPr>
              <a:t>位旋至</a:t>
            </a:r>
            <a:r>
              <a:rPr lang="en-US" altLang="zh-CN" sz="2000" dirty="0">
                <a:latin typeface="方正楷体_GBK" panose="03000509000000000000" pitchFamily="65" charset="-122"/>
                <a:ea typeface="方正楷体_GBK" panose="03000509000000000000" pitchFamily="65" charset="-122"/>
              </a:rPr>
              <a:t>D</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）逐渐松开制动踏板，车辆开始行驶，踩下加速踏板加速车辆。</a:t>
            </a:r>
          </a:p>
          <a:p>
            <a:pPr>
              <a:lnSpc>
                <a:spcPct val="150000"/>
              </a:lnSpc>
            </a:pPr>
            <a:r>
              <a:rPr lang="en-US" altLang="zh-CN" sz="2000" dirty="0">
                <a:latin typeface="方正楷体_GBK" panose="03000509000000000000" pitchFamily="65" charset="-122"/>
                <a:ea typeface="方正楷体_GBK" panose="03000509000000000000" pitchFamily="65" charset="-122"/>
              </a:rPr>
              <a:t>7</a:t>
            </a:r>
            <a:r>
              <a:rPr lang="zh-CN" altLang="en-US" sz="2000" dirty="0">
                <a:latin typeface="方正楷体_GBK" panose="03000509000000000000" pitchFamily="65" charset="-122"/>
                <a:ea typeface="方正楷体_GBK" panose="03000509000000000000" pitchFamily="65" charset="-122"/>
              </a:rPr>
              <a:t>）在车辆正常前进过程中，将换档旋钮从</a:t>
            </a:r>
            <a:r>
              <a:rPr lang="en-US" altLang="zh-CN" sz="2000" dirty="0">
                <a:latin typeface="方正楷体_GBK" panose="03000509000000000000" pitchFamily="65" charset="-122"/>
                <a:ea typeface="方正楷体_GBK" panose="03000509000000000000" pitchFamily="65" charset="-122"/>
              </a:rPr>
              <a:t>D</a:t>
            </a:r>
            <a:r>
              <a:rPr lang="zh-CN" altLang="en-US" sz="2000" dirty="0">
                <a:latin typeface="方正楷体_GBK" panose="03000509000000000000" pitchFamily="65" charset="-122"/>
                <a:ea typeface="方正楷体_GBK" panose="03000509000000000000" pitchFamily="65" charset="-122"/>
              </a:rPr>
              <a:t>位旋至</a:t>
            </a:r>
            <a:r>
              <a:rPr lang="en-US" altLang="zh-CN" sz="2000" dirty="0">
                <a:latin typeface="方正楷体_GBK" panose="03000509000000000000" pitchFamily="65" charset="-122"/>
                <a:ea typeface="方正楷体_GBK" panose="03000509000000000000" pitchFamily="65" charset="-122"/>
              </a:rPr>
              <a:t>R</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8</a:t>
            </a:r>
            <a:r>
              <a:rPr lang="zh-CN" altLang="en-US" sz="2000" dirty="0">
                <a:latin typeface="方正楷体_GBK" panose="03000509000000000000" pitchFamily="65" charset="-122"/>
                <a:ea typeface="方正楷体_GBK" panose="03000509000000000000" pitchFamily="65" charset="-122"/>
              </a:rPr>
              <a:t>）车速逐渐下降，倒车影像与倒车雷达逐步开始工作，然后车辆向后行驶。</a:t>
            </a:r>
          </a:p>
        </p:txBody>
      </p:sp>
    </p:spTree>
    <p:extLst>
      <p:ext uri="{BB962C8B-B14F-4D97-AF65-F5344CB8AC3E}">
        <p14:creationId xmlns:p14="http://schemas.microsoft.com/office/powerpoint/2010/main" val="16346261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solidFill>
                  <a:schemeClr val="accent1"/>
                </a:solidFill>
                <a:effectLst/>
              </a:rPr>
              <a:t>谢谢</a:t>
            </a:r>
          </a:p>
        </p:txBody>
      </p:sp>
    </p:spTree>
    <p:extLst>
      <p:ext uri="{BB962C8B-B14F-4D97-AF65-F5344CB8AC3E}">
        <p14:creationId xmlns:p14="http://schemas.microsoft.com/office/powerpoint/2010/main" val="3302881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19788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一位客户在</a:t>
            </a:r>
            <a:r>
              <a:rPr lang="en-US" altLang="zh-CN" sz="2000" dirty="0">
                <a:latin typeface="方正楷体_GBK" panose="03000509000000000000" pitchFamily="65" charset="-122"/>
                <a:ea typeface="方正楷体_GBK" panose="03000509000000000000" pitchFamily="65" charset="-122"/>
              </a:rPr>
              <a:t>4S</a:t>
            </a:r>
            <a:r>
              <a:rPr lang="zh-CN" altLang="en-US" sz="2000" dirty="0">
                <a:latin typeface="方正楷体_GBK" panose="03000509000000000000" pitchFamily="65" charset="-122"/>
                <a:ea typeface="方正楷体_GBK" panose="03000509000000000000" pitchFamily="65" charset="-122"/>
              </a:rPr>
              <a:t>店询问吉利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车辆，如果在正常行驶中不慎将换挡杆至于倒挡位置，会不会损坏车辆，请您做出正确的解释。</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4932504"/>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能说出车辆运行状态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检测的目的和内容。</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能正确地进行车辆行驶功能检测。</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能正确地进行车辆换档功能检测。</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能正确地进行车辆转向性能检测。</a:t>
            </a:r>
            <a:endParaRPr lang="en-US" altLang="zh-CN"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能够与客户进行良好的沟通，具备良好的职业沟通素养。</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能够根据厂家要求，独立且正确完成车辆检查。</a:t>
            </a:r>
          </a:p>
          <a:p>
            <a:pPr marL="514350" indent="-514350">
              <a:lnSpc>
                <a:spcPct val="150000"/>
              </a:lnSpc>
              <a:buFont typeface="Arial" panose="020B0604020202020204" pitchFamily="34" charset="0"/>
              <a:buChar char="•"/>
            </a:pPr>
            <a:endParaRPr lang="zh-CN" altLang="en-US"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726702" cy="2440476"/>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检测的目的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车辆运行状态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检测主要是对车辆的驾驶性能进行测试，功能完好的车辆应能够较好地实现起停、前进、倒退、换档、转向等操作。车辆运行状态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检测是进行车辆控制系统故障诊断的基础性检查工作之一。</a:t>
            </a:r>
            <a:endParaRPr lang="zh-CN" altLang="en-US" sz="2000" dirty="0">
              <a:latin typeface="方正黑体_GBK" panose="03000509000000000000" pitchFamily="65" charset="-122"/>
              <a:ea typeface="方正黑体_GBK" panose="03000509000000000000" pitchFamily="65" charset="-122"/>
            </a:endParaRPr>
          </a:p>
        </p:txBody>
      </p:sp>
      <p:pic>
        <p:nvPicPr>
          <p:cNvPr id="7" name="图片 6">
            <a:extLst>
              <a:ext uri="{FF2B5EF4-FFF2-40B4-BE49-F238E27FC236}">
                <a16:creationId xmlns:a16="http://schemas.microsoft.com/office/drawing/2014/main" id="{181FACB8-6475-40BB-A299-792FD43C692A}"/>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73037" y="4106133"/>
            <a:ext cx="2838094" cy="2128570"/>
          </a:xfrm>
          <a:prstGeom prst="rect">
            <a:avLst/>
          </a:prstGeom>
        </p:spPr>
      </p:pic>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83833"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车辆运行状态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检测主要是指测试车辆是否能够按照驾驶人意图，完成车辆的换档、行驶、转向等功能的实现。</a:t>
            </a:r>
          </a:p>
        </p:txBody>
      </p:sp>
      <p:pic>
        <p:nvPicPr>
          <p:cNvPr id="7" name="图片 6">
            <a:extLst>
              <a:ext uri="{FF2B5EF4-FFF2-40B4-BE49-F238E27FC236}">
                <a16:creationId xmlns:a16="http://schemas.microsoft.com/office/drawing/2014/main" id="{B07953F7-3980-43CE-994A-30FF6D57A0E7}"/>
              </a:ext>
            </a:extLst>
          </p:cNvPr>
          <p:cNvPicPr/>
          <p:nvPr/>
        </p:nvPicPr>
        <p:blipFill>
          <a:blip r:embed="rId2">
            <a:clrChange>
              <a:clrFrom>
                <a:srgbClr val="FFFFFF"/>
              </a:clrFrom>
              <a:clrTo>
                <a:srgbClr val="FFFFFF">
                  <a:alpha val="0"/>
                </a:srgbClr>
              </a:clrTo>
            </a:clrChange>
          </a:blip>
          <a:stretch>
            <a:fillRect/>
          </a:stretch>
        </p:blipFill>
        <p:spPr>
          <a:xfrm>
            <a:off x="5695606" y="3177704"/>
            <a:ext cx="6219728" cy="3602921"/>
          </a:xfrm>
          <a:prstGeom prst="rect">
            <a:avLst/>
          </a:prstGeom>
        </p:spPr>
      </p:pic>
    </p:spTree>
    <p:extLst>
      <p:ext uri="{BB962C8B-B14F-4D97-AF65-F5344CB8AC3E}">
        <p14:creationId xmlns:p14="http://schemas.microsoft.com/office/powerpoint/2010/main" val="596657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车辆行驶测试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驱动电机系统</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纯电动汽车的驱动系统主要由驱动电机系统和减速器组成。驱动电机是整车控制器的主要执行机构，其特性决定了车辆的主要性能指标，影响车辆动力性、经济性和用户驾乘感受。</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8B130C3B-2DFE-4564-9AAC-3419DD78B840}"/>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14792" y="2071515"/>
            <a:ext cx="5551903" cy="4336315"/>
          </a:xfrm>
          <a:prstGeom prst="rect">
            <a:avLst/>
          </a:prstGeom>
          <a:noFill/>
        </p:spPr>
      </p:pic>
    </p:spTree>
    <p:extLst>
      <p:ext uri="{BB962C8B-B14F-4D97-AF65-F5344CB8AC3E}">
        <p14:creationId xmlns:p14="http://schemas.microsoft.com/office/powerpoint/2010/main" val="66531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车辆行驶测试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驱动电机系统上下电控制</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通过约束</a:t>
            </a:r>
            <a:r>
              <a:rPr lang="en-US" altLang="zh-CN" sz="2000" dirty="0">
                <a:latin typeface="方正楷体_GBK" panose="03000509000000000000" pitchFamily="65" charset="-122"/>
                <a:ea typeface="方正楷体_GBK" panose="03000509000000000000" pitchFamily="65" charset="-122"/>
              </a:rPr>
              <a:t>MCU</a:t>
            </a:r>
            <a:r>
              <a:rPr lang="zh-CN" altLang="en-US" sz="2000" dirty="0">
                <a:latin typeface="方正楷体_GBK" panose="03000509000000000000" pitchFamily="65" charset="-122"/>
                <a:ea typeface="方正楷体_GBK" panose="03000509000000000000" pitchFamily="65" charset="-122"/>
              </a:rPr>
              <a:t>（电机控制器）在整车上下电过程的各</a:t>
            </a:r>
            <a:r>
              <a:rPr lang="en-US" altLang="zh-CN" sz="2000" dirty="0">
                <a:latin typeface="方正楷体_GBK" panose="03000509000000000000" pitchFamily="65" charset="-122"/>
                <a:ea typeface="方正楷体_GBK" panose="03000509000000000000" pitchFamily="65" charset="-122"/>
              </a:rPr>
              <a:t>State</a:t>
            </a:r>
            <a:r>
              <a:rPr lang="zh-CN" altLang="en-US" sz="2000" dirty="0">
                <a:latin typeface="方正楷体_GBK" panose="03000509000000000000" pitchFamily="65" charset="-122"/>
                <a:ea typeface="方正楷体_GBK" panose="03000509000000000000" pitchFamily="65" charset="-122"/>
              </a:rPr>
              <a:t>中的应该执行的动作、需要实现的逻辑功能和允许／禁止诊断功能等，来进行驱动电机上下电控制。</a:t>
            </a:r>
            <a:endParaRPr lang="en-US" altLang="zh-CN"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D2A23CFA-C1D8-4342-950F-698A50EC6FD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398455" y="1530765"/>
            <a:ext cx="4855699" cy="5327235"/>
          </a:xfrm>
          <a:prstGeom prst="rect">
            <a:avLst/>
          </a:prstGeom>
        </p:spPr>
      </p:pic>
    </p:spTree>
    <p:extLst>
      <p:ext uri="{BB962C8B-B14F-4D97-AF65-F5344CB8AC3E}">
        <p14:creationId xmlns:p14="http://schemas.microsoft.com/office/powerpoint/2010/main" val="1317744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车辆运行状态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二、车辆运行状态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车辆行驶测试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驱动电机上电流程</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411DB185-819A-4811-99A7-4E0E16B5942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01843" y="2628629"/>
            <a:ext cx="6799092" cy="4004285"/>
          </a:xfrm>
          <a:prstGeom prst="rect">
            <a:avLst/>
          </a:prstGeom>
          <a:noFill/>
        </p:spPr>
      </p:pic>
    </p:spTree>
    <p:extLst>
      <p:ext uri="{BB962C8B-B14F-4D97-AF65-F5344CB8AC3E}">
        <p14:creationId xmlns:p14="http://schemas.microsoft.com/office/powerpoint/2010/main" val="314339619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1147</TotalTime>
  <Words>1335</Words>
  <Application>Microsoft Office PowerPoint</Application>
  <PresentationFormat>宽屏</PresentationFormat>
  <Paragraphs>104</Paragraphs>
  <Slides>19</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19</vt:i4>
      </vt:variant>
    </vt:vector>
  </HeadingPairs>
  <TitlesOfParts>
    <vt:vector size="24" baseType="lpstr">
      <vt:lpstr>等线</vt:lpstr>
      <vt:lpstr>方正黑体_GBK</vt:lpstr>
      <vt:lpstr>方正楷体_GBK</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91</cp:revision>
  <dcterms:created xsi:type="dcterms:W3CDTF">2020-03-16T09:44:54Z</dcterms:created>
  <dcterms:modified xsi:type="dcterms:W3CDTF">2025-09-05T07:14:58Z</dcterms:modified>
</cp:coreProperties>
</file>